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embeddedFontLst>
    <p:embeddedFont>
      <p:font typeface="Arial Black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ArialBlack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" name="Shape 2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1143000" y="1122362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143000" y="3602037"/>
            <a:ext cx="6858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3" type="body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4" type="body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AndObj">
  <p:cSld name="Title, Text,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/>
          <p:nvPr>
            <p:ph idx="2" type="pic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2" type="body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ctrTitle"/>
          </p:nvPr>
        </p:nvSpPr>
        <p:spPr>
          <a:xfrm>
            <a:off x="685800" y="1219200"/>
            <a:ext cx="7772400" cy="2381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en-US" sz="60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Identifying the Elements of A Plot Diagram</a:t>
            </a:r>
          </a:p>
        </p:txBody>
      </p:sp>
      <p:sp>
        <p:nvSpPr>
          <p:cNvPr id="92" name="Shape 92"/>
          <p:cNvSpPr txBox="1"/>
          <p:nvPr>
            <p:ph idx="1" type="subTitle"/>
          </p:nvPr>
        </p:nvSpPr>
        <p:spPr>
          <a:xfrm>
            <a:off x="2487611" y="4419600"/>
            <a:ext cx="3836986" cy="838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 Notes</a:t>
            </a:r>
          </a:p>
        </p:txBody>
      </p:sp>
      <p:pic>
        <p:nvPicPr>
          <p:cNvPr descr="j0239131" id="93" name="Shape 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3886200"/>
            <a:ext cx="2422525" cy="2666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Plot Diagram</a:t>
            </a:r>
          </a:p>
        </p:txBody>
      </p:sp>
      <p:cxnSp>
        <p:nvCxnSpPr>
          <p:cNvPr id="99" name="Shape 99"/>
          <p:cNvCxnSpPr/>
          <p:nvPr/>
        </p:nvCxnSpPr>
        <p:spPr>
          <a:xfrm>
            <a:off x="5638800" y="2438400"/>
            <a:ext cx="838199" cy="2895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grpSp>
        <p:nvGrpSpPr>
          <p:cNvPr id="100" name="Shape 100"/>
          <p:cNvGrpSpPr/>
          <p:nvPr/>
        </p:nvGrpSpPr>
        <p:grpSpPr>
          <a:xfrm>
            <a:off x="609600" y="2438400"/>
            <a:ext cx="7315200" cy="3124199"/>
            <a:chOff x="609600" y="2438400"/>
            <a:chExt cx="7315200" cy="3124199"/>
          </a:xfrm>
        </p:grpSpPr>
        <p:cxnSp>
          <p:nvCxnSpPr>
            <p:cNvPr id="101" name="Shape 101"/>
            <p:cNvCxnSpPr/>
            <p:nvPr/>
          </p:nvCxnSpPr>
          <p:spPr>
            <a:xfrm>
              <a:off x="609600" y="5562600"/>
              <a:ext cx="2133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02" name="Shape 102"/>
            <p:cNvCxnSpPr/>
            <p:nvPr/>
          </p:nvCxnSpPr>
          <p:spPr>
            <a:xfrm flipH="1" rot="10800000">
              <a:off x="2743200" y="4876800"/>
              <a:ext cx="304799" cy="685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03" name="Shape 103"/>
            <p:cNvCxnSpPr/>
            <p:nvPr/>
          </p:nvCxnSpPr>
          <p:spPr>
            <a:xfrm>
              <a:off x="3048000" y="4876800"/>
              <a:ext cx="152399" cy="304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04" name="Shape 104"/>
            <p:cNvCxnSpPr/>
            <p:nvPr/>
          </p:nvCxnSpPr>
          <p:spPr>
            <a:xfrm flipH="1" rot="10800000">
              <a:off x="3200400" y="4419599"/>
              <a:ext cx="381000" cy="762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05" name="Shape 105"/>
            <p:cNvCxnSpPr/>
            <p:nvPr/>
          </p:nvCxnSpPr>
          <p:spPr>
            <a:xfrm>
              <a:off x="3581400" y="4419600"/>
              <a:ext cx="22860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06" name="Shape 106"/>
            <p:cNvCxnSpPr/>
            <p:nvPr/>
          </p:nvCxnSpPr>
          <p:spPr>
            <a:xfrm flipH="1" rot="10800000">
              <a:off x="3810000" y="4114800"/>
              <a:ext cx="304799" cy="8381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07" name="Shape 107"/>
            <p:cNvCxnSpPr/>
            <p:nvPr/>
          </p:nvCxnSpPr>
          <p:spPr>
            <a:xfrm>
              <a:off x="4114800" y="4114800"/>
              <a:ext cx="152399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08" name="Shape 108"/>
            <p:cNvCxnSpPr/>
            <p:nvPr/>
          </p:nvCxnSpPr>
          <p:spPr>
            <a:xfrm flipH="1" rot="10800000">
              <a:off x="4267200" y="2438400"/>
              <a:ext cx="1371599" cy="2209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09" name="Shape 109"/>
            <p:cNvCxnSpPr/>
            <p:nvPr/>
          </p:nvCxnSpPr>
          <p:spPr>
            <a:xfrm>
              <a:off x="6477000" y="5334000"/>
              <a:ext cx="14478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sp>
        <p:nvSpPr>
          <p:cNvPr id="110" name="Shape 110"/>
          <p:cNvSpPr txBox="1"/>
          <p:nvPr/>
        </p:nvSpPr>
        <p:spPr>
          <a:xfrm>
            <a:off x="3124200" y="3810000"/>
            <a:ext cx="609599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914400" y="4495800"/>
            <a:ext cx="7620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5410200" y="1905000"/>
            <a:ext cx="4572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6248400" y="3581400"/>
            <a:ext cx="457200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6934200" y="4724400"/>
            <a:ext cx="533399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pic>
        <p:nvPicPr>
          <p:cNvPr descr="j0212919" id="115" name="Shape 1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343400"/>
            <a:ext cx="1219199" cy="12684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en-US" sz="60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Plot </a:t>
            </a:r>
            <a:r>
              <a:rPr b="1" i="0" lang="en-US" sz="40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(definition)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457200" y="1600200"/>
            <a:ext cx="5105399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Plot is the organized pattern or sequence of events that make up a story.  Every plot is made up of a series of incidents that are related to one another.</a:t>
            </a:r>
          </a:p>
        </p:txBody>
      </p:sp>
      <p:pic>
        <p:nvPicPr>
          <p:cNvPr descr="j0238025" id="122" name="Shape 1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43600" y="3276600"/>
            <a:ext cx="2814637" cy="2617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1. Exposition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457200" y="1600200"/>
            <a:ext cx="8077199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usually occurs at the beginning of a short story.  Here the characters are introduced.  We also learn about the setting of the story.  Most importantly, we are introduced to the main conflict (main problem).</a:t>
            </a:r>
          </a:p>
        </p:txBody>
      </p:sp>
      <p:grpSp>
        <p:nvGrpSpPr>
          <p:cNvPr id="129" name="Shape 129"/>
          <p:cNvGrpSpPr/>
          <p:nvPr/>
        </p:nvGrpSpPr>
        <p:grpSpPr>
          <a:xfrm>
            <a:off x="1752600" y="3733800"/>
            <a:ext cx="5715000" cy="2514599"/>
            <a:chOff x="609600" y="2438400"/>
            <a:chExt cx="7315200" cy="3124199"/>
          </a:xfrm>
        </p:grpSpPr>
        <p:cxnSp>
          <p:nvCxnSpPr>
            <p:cNvPr id="130" name="Shape 130"/>
            <p:cNvCxnSpPr/>
            <p:nvPr/>
          </p:nvCxnSpPr>
          <p:spPr>
            <a:xfrm>
              <a:off x="609600" y="5562600"/>
              <a:ext cx="2133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31" name="Shape 131"/>
            <p:cNvCxnSpPr/>
            <p:nvPr/>
          </p:nvCxnSpPr>
          <p:spPr>
            <a:xfrm flipH="1" rot="10800000">
              <a:off x="2743200" y="4876800"/>
              <a:ext cx="304799" cy="685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32" name="Shape 132"/>
            <p:cNvCxnSpPr/>
            <p:nvPr/>
          </p:nvCxnSpPr>
          <p:spPr>
            <a:xfrm>
              <a:off x="3048000" y="4876800"/>
              <a:ext cx="152399" cy="304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33" name="Shape 133"/>
            <p:cNvCxnSpPr/>
            <p:nvPr/>
          </p:nvCxnSpPr>
          <p:spPr>
            <a:xfrm flipH="1" rot="10800000">
              <a:off x="3200400" y="4419599"/>
              <a:ext cx="381000" cy="762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34" name="Shape 134"/>
            <p:cNvCxnSpPr/>
            <p:nvPr/>
          </p:nvCxnSpPr>
          <p:spPr>
            <a:xfrm>
              <a:off x="3581400" y="4419600"/>
              <a:ext cx="22860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35" name="Shape 135"/>
            <p:cNvCxnSpPr/>
            <p:nvPr/>
          </p:nvCxnSpPr>
          <p:spPr>
            <a:xfrm flipH="1" rot="10800000">
              <a:off x="3810000" y="4114800"/>
              <a:ext cx="304799" cy="8381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36" name="Shape 136"/>
            <p:cNvCxnSpPr/>
            <p:nvPr/>
          </p:nvCxnSpPr>
          <p:spPr>
            <a:xfrm>
              <a:off x="4114800" y="4114800"/>
              <a:ext cx="152399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37" name="Shape 137"/>
            <p:cNvCxnSpPr/>
            <p:nvPr/>
          </p:nvCxnSpPr>
          <p:spPr>
            <a:xfrm flipH="1" rot="10800000">
              <a:off x="4267200" y="2438400"/>
              <a:ext cx="1371599" cy="2209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38" name="Shape 138"/>
            <p:cNvCxnSpPr/>
            <p:nvPr/>
          </p:nvCxnSpPr>
          <p:spPr>
            <a:xfrm>
              <a:off x="6477000" y="5334000"/>
              <a:ext cx="14478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139" name="Shape 139"/>
          <p:cNvCxnSpPr/>
          <p:nvPr/>
        </p:nvCxnSpPr>
        <p:spPr>
          <a:xfrm>
            <a:off x="5715000" y="3733800"/>
            <a:ext cx="609599" cy="2362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40" name="Shape 140"/>
          <p:cNvSpPr txBox="1"/>
          <p:nvPr/>
        </p:nvSpPr>
        <p:spPr>
          <a:xfrm>
            <a:off x="1752600" y="5867400"/>
            <a:ext cx="1676399" cy="685799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j0212919" id="141" name="Shape 14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4876800"/>
            <a:ext cx="1208086" cy="1497012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/>
          <p:nvPr/>
        </p:nvSpPr>
        <p:spPr>
          <a:xfrm>
            <a:off x="2286000" y="4572000"/>
            <a:ext cx="5333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2. Rising Action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457200" y="1371600"/>
            <a:ext cx="8305799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part of the story begins to develop the conflict(s).  A building of interest or suspense occurs.</a:t>
            </a:r>
          </a:p>
        </p:txBody>
      </p:sp>
      <p:grpSp>
        <p:nvGrpSpPr>
          <p:cNvPr id="149" name="Shape 149"/>
          <p:cNvGrpSpPr/>
          <p:nvPr/>
        </p:nvGrpSpPr>
        <p:grpSpPr>
          <a:xfrm>
            <a:off x="1219200" y="2971800"/>
            <a:ext cx="6705600" cy="3352800"/>
            <a:chOff x="609600" y="2438400"/>
            <a:chExt cx="7315200" cy="3124199"/>
          </a:xfrm>
        </p:grpSpPr>
        <p:cxnSp>
          <p:nvCxnSpPr>
            <p:cNvPr id="150" name="Shape 150"/>
            <p:cNvCxnSpPr/>
            <p:nvPr/>
          </p:nvCxnSpPr>
          <p:spPr>
            <a:xfrm>
              <a:off x="609600" y="5562600"/>
              <a:ext cx="2133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51" name="Shape 151"/>
            <p:cNvCxnSpPr/>
            <p:nvPr/>
          </p:nvCxnSpPr>
          <p:spPr>
            <a:xfrm flipH="1" rot="10800000">
              <a:off x="2743200" y="4876800"/>
              <a:ext cx="304799" cy="685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52" name="Shape 152"/>
            <p:cNvCxnSpPr/>
            <p:nvPr/>
          </p:nvCxnSpPr>
          <p:spPr>
            <a:xfrm>
              <a:off x="3048000" y="4876800"/>
              <a:ext cx="152399" cy="304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53" name="Shape 153"/>
            <p:cNvCxnSpPr/>
            <p:nvPr/>
          </p:nvCxnSpPr>
          <p:spPr>
            <a:xfrm flipH="1" rot="10800000">
              <a:off x="3200400" y="4419599"/>
              <a:ext cx="381000" cy="762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54" name="Shape 154"/>
            <p:cNvCxnSpPr/>
            <p:nvPr/>
          </p:nvCxnSpPr>
          <p:spPr>
            <a:xfrm>
              <a:off x="3581400" y="4419600"/>
              <a:ext cx="22860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55" name="Shape 155"/>
            <p:cNvCxnSpPr/>
            <p:nvPr/>
          </p:nvCxnSpPr>
          <p:spPr>
            <a:xfrm flipH="1" rot="10800000">
              <a:off x="3810000" y="4114800"/>
              <a:ext cx="304799" cy="8381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56" name="Shape 156"/>
            <p:cNvCxnSpPr/>
            <p:nvPr/>
          </p:nvCxnSpPr>
          <p:spPr>
            <a:xfrm>
              <a:off x="4114800" y="4114800"/>
              <a:ext cx="152399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57" name="Shape 157"/>
            <p:cNvCxnSpPr/>
            <p:nvPr/>
          </p:nvCxnSpPr>
          <p:spPr>
            <a:xfrm flipH="1" rot="10800000">
              <a:off x="4267200" y="2438400"/>
              <a:ext cx="1371599" cy="2209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58" name="Shape 158"/>
            <p:cNvCxnSpPr/>
            <p:nvPr/>
          </p:nvCxnSpPr>
          <p:spPr>
            <a:xfrm>
              <a:off x="6477000" y="5334000"/>
              <a:ext cx="14478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159" name="Shape 159"/>
          <p:cNvCxnSpPr/>
          <p:nvPr/>
        </p:nvCxnSpPr>
        <p:spPr>
          <a:xfrm>
            <a:off x="5791200" y="2971800"/>
            <a:ext cx="762000" cy="312419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60" name="Shape 160"/>
          <p:cNvSpPr txBox="1"/>
          <p:nvPr/>
        </p:nvSpPr>
        <p:spPr>
          <a:xfrm>
            <a:off x="2971800" y="4495800"/>
            <a:ext cx="2286000" cy="17526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j0212919" id="161" name="Shape 16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2600" y="4800600"/>
            <a:ext cx="1208086" cy="1497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3. Climax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is the turning point of the story. Usually the main character comes face to face with a conflict.  The main character will change in some way.</a:t>
            </a:r>
          </a:p>
        </p:txBody>
      </p:sp>
      <p:grpSp>
        <p:nvGrpSpPr>
          <p:cNvPr id="168" name="Shape 168"/>
          <p:cNvGrpSpPr/>
          <p:nvPr/>
        </p:nvGrpSpPr>
        <p:grpSpPr>
          <a:xfrm>
            <a:off x="609599" y="3810000"/>
            <a:ext cx="6781799" cy="2514599"/>
            <a:chOff x="609600" y="2438400"/>
            <a:chExt cx="7315200" cy="3124199"/>
          </a:xfrm>
        </p:grpSpPr>
        <p:cxnSp>
          <p:nvCxnSpPr>
            <p:cNvPr id="169" name="Shape 169"/>
            <p:cNvCxnSpPr/>
            <p:nvPr/>
          </p:nvCxnSpPr>
          <p:spPr>
            <a:xfrm>
              <a:off x="609600" y="5562600"/>
              <a:ext cx="2133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70" name="Shape 170"/>
            <p:cNvCxnSpPr/>
            <p:nvPr/>
          </p:nvCxnSpPr>
          <p:spPr>
            <a:xfrm flipH="1" rot="10800000">
              <a:off x="2743200" y="4876800"/>
              <a:ext cx="304799" cy="685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71" name="Shape 171"/>
            <p:cNvCxnSpPr/>
            <p:nvPr/>
          </p:nvCxnSpPr>
          <p:spPr>
            <a:xfrm>
              <a:off x="3048000" y="4876800"/>
              <a:ext cx="152399" cy="304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72" name="Shape 172"/>
            <p:cNvCxnSpPr/>
            <p:nvPr/>
          </p:nvCxnSpPr>
          <p:spPr>
            <a:xfrm flipH="1" rot="10800000">
              <a:off x="3200400" y="4419599"/>
              <a:ext cx="381000" cy="762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73" name="Shape 173"/>
            <p:cNvCxnSpPr/>
            <p:nvPr/>
          </p:nvCxnSpPr>
          <p:spPr>
            <a:xfrm>
              <a:off x="3581400" y="4419600"/>
              <a:ext cx="22860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74" name="Shape 174"/>
            <p:cNvCxnSpPr/>
            <p:nvPr/>
          </p:nvCxnSpPr>
          <p:spPr>
            <a:xfrm flipH="1" rot="10800000">
              <a:off x="3810000" y="4114800"/>
              <a:ext cx="304799" cy="8381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75" name="Shape 175"/>
            <p:cNvCxnSpPr/>
            <p:nvPr/>
          </p:nvCxnSpPr>
          <p:spPr>
            <a:xfrm>
              <a:off x="4114800" y="4114800"/>
              <a:ext cx="152399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76" name="Shape 176"/>
            <p:cNvCxnSpPr/>
            <p:nvPr/>
          </p:nvCxnSpPr>
          <p:spPr>
            <a:xfrm flipH="1" rot="10800000">
              <a:off x="4267200" y="2438400"/>
              <a:ext cx="1371599" cy="2209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77" name="Shape 177"/>
            <p:cNvCxnSpPr/>
            <p:nvPr/>
          </p:nvCxnSpPr>
          <p:spPr>
            <a:xfrm>
              <a:off x="6477000" y="5334000"/>
              <a:ext cx="14478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178" name="Shape 178"/>
          <p:cNvCxnSpPr/>
          <p:nvPr/>
        </p:nvCxnSpPr>
        <p:spPr>
          <a:xfrm>
            <a:off x="5257800" y="3810000"/>
            <a:ext cx="838199" cy="2286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79" name="Shape 179"/>
          <p:cNvSpPr txBox="1"/>
          <p:nvPr/>
        </p:nvSpPr>
        <p:spPr>
          <a:xfrm>
            <a:off x="4267200" y="3657600"/>
            <a:ext cx="1904999" cy="12954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j0212919" id="180" name="Shape 18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0400" y="4267200"/>
            <a:ext cx="1085850" cy="13446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4. Falling Action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457200" y="1600200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loose ends of the plot are tied up.  The conflict(s) and climax are taken care of.</a:t>
            </a:r>
          </a:p>
        </p:txBody>
      </p:sp>
      <p:grpSp>
        <p:nvGrpSpPr>
          <p:cNvPr id="187" name="Shape 187"/>
          <p:cNvGrpSpPr/>
          <p:nvPr/>
        </p:nvGrpSpPr>
        <p:grpSpPr>
          <a:xfrm>
            <a:off x="1828799" y="3124199"/>
            <a:ext cx="6095999" cy="3200399"/>
            <a:chOff x="609600" y="2438400"/>
            <a:chExt cx="7315200" cy="3124199"/>
          </a:xfrm>
        </p:grpSpPr>
        <p:cxnSp>
          <p:nvCxnSpPr>
            <p:cNvPr id="188" name="Shape 188"/>
            <p:cNvCxnSpPr/>
            <p:nvPr/>
          </p:nvCxnSpPr>
          <p:spPr>
            <a:xfrm>
              <a:off x="609600" y="5562600"/>
              <a:ext cx="2133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89" name="Shape 189"/>
            <p:cNvCxnSpPr/>
            <p:nvPr/>
          </p:nvCxnSpPr>
          <p:spPr>
            <a:xfrm flipH="1" rot="10800000">
              <a:off x="2743200" y="4876800"/>
              <a:ext cx="304799" cy="685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90" name="Shape 190"/>
            <p:cNvCxnSpPr/>
            <p:nvPr/>
          </p:nvCxnSpPr>
          <p:spPr>
            <a:xfrm>
              <a:off x="3048000" y="4876800"/>
              <a:ext cx="152399" cy="304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91" name="Shape 191"/>
            <p:cNvCxnSpPr/>
            <p:nvPr/>
          </p:nvCxnSpPr>
          <p:spPr>
            <a:xfrm flipH="1" rot="10800000">
              <a:off x="3200400" y="4419599"/>
              <a:ext cx="381000" cy="762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92" name="Shape 192"/>
            <p:cNvCxnSpPr/>
            <p:nvPr/>
          </p:nvCxnSpPr>
          <p:spPr>
            <a:xfrm>
              <a:off x="3581400" y="4419600"/>
              <a:ext cx="22860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93" name="Shape 193"/>
            <p:cNvCxnSpPr/>
            <p:nvPr/>
          </p:nvCxnSpPr>
          <p:spPr>
            <a:xfrm flipH="1" rot="10800000">
              <a:off x="3810000" y="4114800"/>
              <a:ext cx="304799" cy="8381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94" name="Shape 194"/>
            <p:cNvCxnSpPr/>
            <p:nvPr/>
          </p:nvCxnSpPr>
          <p:spPr>
            <a:xfrm>
              <a:off x="4114800" y="4114800"/>
              <a:ext cx="152399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95" name="Shape 195"/>
            <p:cNvCxnSpPr/>
            <p:nvPr/>
          </p:nvCxnSpPr>
          <p:spPr>
            <a:xfrm flipH="1" rot="10800000">
              <a:off x="4267200" y="2438400"/>
              <a:ext cx="1371599" cy="2209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96" name="Shape 196"/>
            <p:cNvCxnSpPr/>
            <p:nvPr/>
          </p:nvCxnSpPr>
          <p:spPr>
            <a:xfrm>
              <a:off x="6477000" y="5334000"/>
              <a:ext cx="14478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197" name="Shape 197"/>
          <p:cNvCxnSpPr/>
          <p:nvPr/>
        </p:nvCxnSpPr>
        <p:spPr>
          <a:xfrm>
            <a:off x="6019800" y="3200400"/>
            <a:ext cx="685799" cy="2895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98" name="Shape 198"/>
          <p:cNvSpPr txBox="1"/>
          <p:nvPr/>
        </p:nvSpPr>
        <p:spPr>
          <a:xfrm>
            <a:off x="5638800" y="4343400"/>
            <a:ext cx="2438399" cy="1219199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j0212919" id="199" name="Shape 19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86400" y="1905000"/>
            <a:ext cx="1016000" cy="1258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 Black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5. Resolution</a:t>
            </a:r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457200" y="1371600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story comes to a reasonable ending.</a:t>
            </a:r>
          </a:p>
        </p:txBody>
      </p:sp>
      <p:grpSp>
        <p:nvGrpSpPr>
          <p:cNvPr id="206" name="Shape 206"/>
          <p:cNvGrpSpPr/>
          <p:nvPr/>
        </p:nvGrpSpPr>
        <p:grpSpPr>
          <a:xfrm>
            <a:off x="609600" y="2438400"/>
            <a:ext cx="7315200" cy="3124199"/>
            <a:chOff x="609600" y="2438400"/>
            <a:chExt cx="7315200" cy="3124199"/>
          </a:xfrm>
        </p:grpSpPr>
        <p:cxnSp>
          <p:nvCxnSpPr>
            <p:cNvPr id="207" name="Shape 207"/>
            <p:cNvCxnSpPr/>
            <p:nvPr/>
          </p:nvCxnSpPr>
          <p:spPr>
            <a:xfrm>
              <a:off x="609600" y="5562600"/>
              <a:ext cx="2133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208" name="Shape 208"/>
            <p:cNvCxnSpPr/>
            <p:nvPr/>
          </p:nvCxnSpPr>
          <p:spPr>
            <a:xfrm flipH="1" rot="10800000">
              <a:off x="2743200" y="4876800"/>
              <a:ext cx="304799" cy="685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209" name="Shape 209"/>
            <p:cNvCxnSpPr/>
            <p:nvPr/>
          </p:nvCxnSpPr>
          <p:spPr>
            <a:xfrm>
              <a:off x="3048000" y="4876800"/>
              <a:ext cx="152399" cy="304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210" name="Shape 210"/>
            <p:cNvCxnSpPr/>
            <p:nvPr/>
          </p:nvCxnSpPr>
          <p:spPr>
            <a:xfrm flipH="1" rot="10800000">
              <a:off x="3200400" y="4419599"/>
              <a:ext cx="381000" cy="762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211" name="Shape 211"/>
            <p:cNvCxnSpPr/>
            <p:nvPr/>
          </p:nvCxnSpPr>
          <p:spPr>
            <a:xfrm>
              <a:off x="3581400" y="4419600"/>
              <a:ext cx="228600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212" name="Shape 212"/>
            <p:cNvCxnSpPr/>
            <p:nvPr/>
          </p:nvCxnSpPr>
          <p:spPr>
            <a:xfrm flipH="1" rot="10800000">
              <a:off x="3810000" y="4114800"/>
              <a:ext cx="304799" cy="8381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213" name="Shape 213"/>
            <p:cNvCxnSpPr/>
            <p:nvPr/>
          </p:nvCxnSpPr>
          <p:spPr>
            <a:xfrm>
              <a:off x="4114800" y="4114800"/>
              <a:ext cx="152399" cy="5333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214" name="Shape 214"/>
            <p:cNvCxnSpPr/>
            <p:nvPr/>
          </p:nvCxnSpPr>
          <p:spPr>
            <a:xfrm flipH="1" rot="10800000">
              <a:off x="4267200" y="2438400"/>
              <a:ext cx="1371599" cy="2209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215" name="Shape 215"/>
            <p:cNvCxnSpPr/>
            <p:nvPr/>
          </p:nvCxnSpPr>
          <p:spPr>
            <a:xfrm>
              <a:off x="6477000" y="5334000"/>
              <a:ext cx="14478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cxnSp>
        <p:nvCxnSpPr>
          <p:cNvPr id="216" name="Shape 216"/>
          <p:cNvCxnSpPr/>
          <p:nvPr/>
        </p:nvCxnSpPr>
        <p:spPr>
          <a:xfrm>
            <a:off x="5638800" y="2438400"/>
            <a:ext cx="838199" cy="2895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217" name="Shape 217"/>
          <p:cNvSpPr txBox="1"/>
          <p:nvPr/>
        </p:nvSpPr>
        <p:spPr>
          <a:xfrm>
            <a:off x="6248400" y="4876800"/>
            <a:ext cx="2286000" cy="11430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j0212919" id="218" name="Shape 2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8400" y="3733800"/>
            <a:ext cx="1077912" cy="1335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Putting It All Together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1143000" y="1371600"/>
            <a:ext cx="6705599" cy="4970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Exposition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Rising Action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Climax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Falling Action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Resolution</a:t>
            </a:r>
          </a:p>
        </p:txBody>
      </p:sp>
      <p:sp>
        <p:nvSpPr>
          <p:cNvPr id="225" name="Shape 225"/>
          <p:cNvSpPr/>
          <p:nvPr/>
        </p:nvSpPr>
        <p:spPr>
          <a:xfrm>
            <a:off x="3962400" y="1752600"/>
            <a:ext cx="15240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Shape 226"/>
          <p:cNvSpPr/>
          <p:nvPr/>
        </p:nvSpPr>
        <p:spPr>
          <a:xfrm>
            <a:off x="3657600" y="3657600"/>
            <a:ext cx="15240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Shape 227"/>
          <p:cNvSpPr/>
          <p:nvPr/>
        </p:nvSpPr>
        <p:spPr>
          <a:xfrm>
            <a:off x="4495800" y="5562600"/>
            <a:ext cx="15240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Shape 228"/>
          <p:cNvSpPr txBox="1"/>
          <p:nvPr/>
        </p:nvSpPr>
        <p:spPr>
          <a:xfrm>
            <a:off x="5867400" y="1524000"/>
            <a:ext cx="2209799" cy="822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Beginning of Story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5562600" y="3276600"/>
            <a:ext cx="2590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Middle of Story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6324600" y="5410200"/>
            <a:ext cx="2057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25000"/>
              <a:buFont typeface="Arial"/>
              <a:buNone/>
            </a:pP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End of Story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